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6" r:id="rId9"/>
    <p:sldId id="269" r:id="rId10"/>
    <p:sldId id="272" r:id="rId11"/>
    <p:sldId id="274" r:id="rId12"/>
    <p:sldId id="275" r:id="rId13"/>
    <p:sldId id="277" r:id="rId14"/>
    <p:sldId id="304" r:id="rId15"/>
    <p:sldId id="287" r:id="rId16"/>
    <p:sldId id="288" r:id="rId17"/>
    <p:sldId id="282" r:id="rId18"/>
    <p:sldId id="283" r:id="rId19"/>
    <p:sldId id="280" r:id="rId20"/>
    <p:sldId id="290" r:id="rId21"/>
    <p:sldId id="289" r:id="rId22"/>
    <p:sldId id="291" r:id="rId23"/>
    <p:sldId id="305" r:id="rId24"/>
    <p:sldId id="295" r:id="rId25"/>
    <p:sldId id="296" r:id="rId26"/>
    <p:sldId id="298" r:id="rId27"/>
    <p:sldId id="301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ARBOVIRAL DISEASES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7241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dirty="0" smtClean="0"/>
              <a:t>Laboratory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rgbClr val="FF0000"/>
                </a:solidFill>
              </a:rPr>
              <a:t>IgM</a:t>
            </a:r>
            <a:r>
              <a:rPr lang="en-IN" dirty="0">
                <a:solidFill>
                  <a:srgbClr val="FF0000"/>
                </a:solidFill>
              </a:rPr>
              <a:t>-capture </a:t>
            </a:r>
            <a:r>
              <a:rPr lang="en-IN" dirty="0" smtClean="0">
                <a:solidFill>
                  <a:srgbClr val="FF0000"/>
                </a:solidFill>
              </a:rPr>
              <a:t>ELISA</a:t>
            </a:r>
            <a:r>
              <a:rPr lang="en-IN" dirty="0" smtClean="0"/>
              <a:t>-which detects </a:t>
            </a:r>
            <a:r>
              <a:rPr lang="en-IN" dirty="0"/>
              <a:t>specific </a:t>
            </a:r>
            <a:r>
              <a:rPr lang="en-IN" dirty="0" err="1"/>
              <a:t>IgM</a:t>
            </a:r>
            <a:r>
              <a:rPr lang="en-IN" dirty="0"/>
              <a:t> in the cerebrospinal fluid or in the </a:t>
            </a:r>
            <a:r>
              <a:rPr lang="en-IN" dirty="0" smtClean="0"/>
              <a:t>blood of </a:t>
            </a:r>
            <a:r>
              <a:rPr lang="en-IN" dirty="0"/>
              <a:t>almost all patients within 7 days of onset of </a:t>
            </a:r>
            <a:r>
              <a:rPr lang="en-IN" dirty="0" smtClean="0"/>
              <a:t>disease.</a:t>
            </a:r>
          </a:p>
          <a:p>
            <a:r>
              <a:rPr lang="en-IN" dirty="0">
                <a:solidFill>
                  <a:srgbClr val="FF0000"/>
                </a:solidFill>
              </a:rPr>
              <a:t>C</a:t>
            </a:r>
            <a:r>
              <a:rPr lang="en-IN" dirty="0" smtClean="0">
                <a:solidFill>
                  <a:srgbClr val="FF0000"/>
                </a:solidFill>
              </a:rPr>
              <a:t>onventional </a:t>
            </a:r>
            <a:r>
              <a:rPr lang="en-IN" dirty="0">
                <a:solidFill>
                  <a:srgbClr val="FF0000"/>
                </a:solidFill>
              </a:rPr>
              <a:t>antibody assays </a:t>
            </a:r>
            <a:r>
              <a:rPr lang="en-IN" dirty="0"/>
              <a:t>on </a:t>
            </a:r>
            <a:r>
              <a:rPr lang="en-IN" dirty="0" smtClean="0"/>
              <a:t>paired sera </a:t>
            </a:r>
            <a:r>
              <a:rPr lang="en-IN" dirty="0"/>
              <a:t>for the demonstration of a significant rise in total </a:t>
            </a:r>
            <a:r>
              <a:rPr lang="en-IN" dirty="0" smtClean="0"/>
              <a:t>JE specific</a:t>
            </a:r>
            <a:r>
              <a:rPr lang="en-IN" dirty="0"/>
              <a:t> </a:t>
            </a:r>
            <a:r>
              <a:rPr lang="en-IN" dirty="0" smtClean="0"/>
              <a:t>antibody</a:t>
            </a:r>
          </a:p>
          <a:p>
            <a:r>
              <a:rPr lang="en-IN" dirty="0">
                <a:solidFill>
                  <a:srgbClr val="FF0000"/>
                </a:solidFill>
              </a:rPr>
              <a:t>D</a:t>
            </a:r>
            <a:r>
              <a:rPr lang="en-IN" dirty="0" smtClean="0">
                <a:solidFill>
                  <a:srgbClr val="FF0000"/>
                </a:solidFill>
              </a:rPr>
              <a:t>ot-blot </a:t>
            </a:r>
            <a:r>
              <a:rPr lang="en-IN" dirty="0" err="1">
                <a:solidFill>
                  <a:srgbClr val="FF0000"/>
                </a:solidFill>
              </a:rPr>
              <a:t>lgM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assay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30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Vaccination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IN" dirty="0"/>
              <a:t>Vaccination of population at risk </a:t>
            </a:r>
            <a:r>
              <a:rPr lang="en-IN" dirty="0" smtClean="0"/>
              <a:t>has been </a:t>
            </a:r>
            <a:r>
              <a:rPr lang="en-IN" dirty="0"/>
              <a:t>recommended. </a:t>
            </a:r>
            <a:endParaRPr lang="en-IN" dirty="0" smtClean="0"/>
          </a:p>
          <a:p>
            <a:r>
              <a:rPr lang="en-IN" dirty="0" smtClean="0"/>
              <a:t>Currently</a:t>
            </a:r>
            <a:r>
              <a:rPr lang="en-IN" dirty="0"/>
              <a:t>, the three types of </a:t>
            </a:r>
            <a:r>
              <a:rPr lang="en-IN" dirty="0" smtClean="0"/>
              <a:t>JE vaccines </a:t>
            </a:r>
            <a:r>
              <a:rPr lang="en-IN" dirty="0"/>
              <a:t>in large-scale use are 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(i) the mouse </a:t>
            </a:r>
            <a:r>
              <a:rPr lang="en-IN" dirty="0" smtClean="0"/>
              <a:t>brain-derived, purified </a:t>
            </a:r>
            <a:r>
              <a:rPr lang="en-IN" dirty="0"/>
              <a:t>and inactivated </a:t>
            </a:r>
            <a:r>
              <a:rPr lang="en-IN" dirty="0" smtClean="0"/>
              <a:t>vaccine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(ii</a:t>
            </a:r>
            <a:r>
              <a:rPr lang="en-IN" dirty="0"/>
              <a:t>)</a:t>
            </a:r>
            <a:r>
              <a:rPr lang="en-IN" dirty="0" smtClean="0"/>
              <a:t> </a:t>
            </a:r>
            <a:r>
              <a:rPr lang="en-IN" dirty="0"/>
              <a:t>the cell </a:t>
            </a:r>
            <a:r>
              <a:rPr lang="en-IN" dirty="0" smtClean="0"/>
              <a:t>culture derived, inactivated </a:t>
            </a:r>
            <a:r>
              <a:rPr lang="en-IN" dirty="0"/>
              <a:t>JE vaccine </a:t>
            </a:r>
          </a:p>
          <a:p>
            <a:pPr marL="0" indent="0">
              <a:buNone/>
            </a:pPr>
            <a:r>
              <a:rPr lang="en-IN" dirty="0" smtClean="0"/>
              <a:t>(iii</a:t>
            </a:r>
            <a:r>
              <a:rPr lang="en-IN" dirty="0"/>
              <a:t>) the cell culture-derived, live </a:t>
            </a:r>
            <a:r>
              <a:rPr lang="en-IN" dirty="0" smtClean="0"/>
              <a:t>attenuated vaccine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220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/>
              <a:t>When immunizing children 1-3 years </a:t>
            </a:r>
            <a:r>
              <a:rPr lang="en-IN" dirty="0" smtClean="0"/>
              <a:t>of age </a:t>
            </a:r>
            <a:r>
              <a:rPr lang="en-IN" dirty="0"/>
              <a:t>the mouse brain-derived vaccine provides </a:t>
            </a:r>
            <a:r>
              <a:rPr lang="en-IN" dirty="0" smtClean="0"/>
              <a:t>adequate protection </a:t>
            </a:r>
            <a:r>
              <a:rPr lang="en-IN" dirty="0"/>
              <a:t>throughout childhood following 2 primary </a:t>
            </a:r>
            <a:r>
              <a:rPr lang="en-IN" dirty="0" smtClean="0"/>
              <a:t>doses 4 </a:t>
            </a:r>
            <a:r>
              <a:rPr lang="en-IN" dirty="0"/>
              <a:t>weeks apart, and boosters after 1 year and subsequently </a:t>
            </a:r>
            <a:r>
              <a:rPr lang="en-IN" dirty="0" smtClean="0"/>
              <a:t>at 3-yearly </a:t>
            </a:r>
            <a:r>
              <a:rPr lang="en-IN" dirty="0"/>
              <a:t>intervals until the age of 10-15 years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The </a:t>
            </a:r>
            <a:r>
              <a:rPr lang="en-IN" dirty="0" smtClean="0"/>
              <a:t>vaccine is </a:t>
            </a:r>
            <a:r>
              <a:rPr lang="en-IN" dirty="0"/>
              <a:t>given subcutaneously in doses of 0.5 ml for children </a:t>
            </a:r>
            <a:r>
              <a:rPr lang="en-IN" dirty="0" smtClean="0"/>
              <a:t>under 3 </a:t>
            </a:r>
            <a:r>
              <a:rPr lang="en-IN" dirty="0"/>
              <a:t>years and one ml for children more than 3 years of age.</a:t>
            </a:r>
          </a:p>
          <a:p>
            <a:pPr algn="just"/>
            <a:r>
              <a:rPr lang="en-IN" dirty="0"/>
              <a:t>Protective immunity develops in about one month time </a:t>
            </a:r>
            <a:r>
              <a:rPr lang="en-IN" dirty="0" smtClean="0"/>
              <a:t>after the </a:t>
            </a:r>
            <a:r>
              <a:rPr lang="en-IN" dirty="0"/>
              <a:t>second dose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The vaccine is best used in the </a:t>
            </a:r>
            <a:r>
              <a:rPr lang="en-IN" dirty="0" err="1" smtClean="0"/>
              <a:t>interepidemic</a:t>
            </a:r>
            <a:r>
              <a:rPr lang="en-IN" dirty="0"/>
              <a:t> </a:t>
            </a:r>
            <a:r>
              <a:rPr lang="en-IN" dirty="0" smtClean="0"/>
              <a:t>period.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It should be offered to the most </a:t>
            </a:r>
            <a:r>
              <a:rPr lang="en-IN" dirty="0" smtClean="0"/>
              <a:t>vulnerable and </a:t>
            </a:r>
            <a:r>
              <a:rPr lang="en-IN" dirty="0"/>
              <a:t>high-risk </a:t>
            </a:r>
            <a:r>
              <a:rPr lang="en-IN" dirty="0" smtClean="0"/>
              <a:t>groups</a:t>
            </a:r>
            <a:r>
              <a:rPr lang="en-IN" i="1" dirty="0" smtClean="0"/>
              <a:t>. </a:t>
            </a:r>
          </a:p>
          <a:p>
            <a:pPr algn="just"/>
            <a:r>
              <a:rPr lang="en-IN" dirty="0" smtClean="0"/>
              <a:t>Equally </a:t>
            </a:r>
            <a:r>
              <a:rPr lang="en-IN" dirty="0"/>
              <a:t>good </a:t>
            </a:r>
            <a:r>
              <a:rPr lang="en-IN" dirty="0" smtClean="0"/>
              <a:t>childhood protection </a:t>
            </a:r>
            <a:r>
              <a:rPr lang="en-IN" dirty="0"/>
              <a:t>is obtained by a single dose of the </a:t>
            </a:r>
            <a:r>
              <a:rPr lang="en-IN" dirty="0" smtClean="0"/>
              <a:t>cell-culture based</a:t>
            </a:r>
            <a:r>
              <a:rPr lang="en-IN" dirty="0"/>
              <a:t>, live attenuated vaccine (SA-14-14-2) followed by </a:t>
            </a:r>
            <a:r>
              <a:rPr lang="en-IN" dirty="0" smtClean="0"/>
              <a:t>a single </a:t>
            </a:r>
            <a:r>
              <a:rPr lang="en-IN" dirty="0"/>
              <a:t>booster given at an interval of about 1 year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This vaccine </a:t>
            </a:r>
            <a:r>
              <a:rPr lang="en-IN" dirty="0"/>
              <a:t>is available in India and is an integral part </a:t>
            </a:r>
            <a:r>
              <a:rPr lang="en-IN" dirty="0" smtClean="0"/>
              <a:t>of Universal </a:t>
            </a:r>
            <a:r>
              <a:rPr lang="en-IN" dirty="0"/>
              <a:t>Immunization Programme in 83 </a:t>
            </a:r>
            <a:r>
              <a:rPr lang="en-IN"/>
              <a:t>endemic </a:t>
            </a:r>
            <a:r>
              <a:rPr lang="en-IN" smtClean="0"/>
              <a:t>districts</a:t>
            </a:r>
            <a:r>
              <a:rPr lang="en-IN" i="1" dirty="0"/>
              <a:t>.</a:t>
            </a:r>
            <a:endParaRPr lang="en-IN" i="1" dirty="0" smtClean="0"/>
          </a:p>
          <a:p>
            <a:pPr algn="just"/>
            <a:r>
              <a:rPr lang="en-IN" dirty="0" smtClean="0"/>
              <a:t>For </a:t>
            </a:r>
            <a:r>
              <a:rPr lang="en-IN" dirty="0"/>
              <a:t>travellers aged more than one year, visiting </a:t>
            </a:r>
            <a:r>
              <a:rPr lang="en-IN" dirty="0" smtClean="0"/>
              <a:t>rural areas </a:t>
            </a:r>
            <a:r>
              <a:rPr lang="en-IN" dirty="0"/>
              <a:t>of endemic countries for at least 2 weeks, </a:t>
            </a:r>
            <a:r>
              <a:rPr lang="en-IN" dirty="0" smtClean="0"/>
              <a:t>the established </a:t>
            </a:r>
            <a:r>
              <a:rPr lang="en-IN" dirty="0"/>
              <a:t>c</a:t>
            </a:r>
            <a:r>
              <a:rPr lang="en-IN" dirty="0" smtClean="0"/>
              <a:t>urrent </a:t>
            </a:r>
            <a:r>
              <a:rPr lang="en-IN" dirty="0"/>
              <a:t>practice is to administer 3 primary </a:t>
            </a:r>
            <a:r>
              <a:rPr lang="en-IN" dirty="0" smtClean="0"/>
              <a:t>doses at </a:t>
            </a:r>
            <a:r>
              <a:rPr lang="en-IN" dirty="0"/>
              <a:t>days 0, 7 and 28; alternatively 2 primary doses </a:t>
            </a:r>
            <a:r>
              <a:rPr lang="en-IN" dirty="0" smtClean="0"/>
              <a:t>preferably 4 </a:t>
            </a:r>
            <a:r>
              <a:rPr lang="en-IN" dirty="0"/>
              <a:t>weeks apart. When continued protection is </a:t>
            </a:r>
            <a:r>
              <a:rPr lang="en-IN" dirty="0" smtClean="0"/>
              <a:t>required, boosters </a:t>
            </a:r>
            <a:r>
              <a:rPr lang="en-IN" dirty="0"/>
              <a:t>should be given after one year and then every </a:t>
            </a:r>
            <a:r>
              <a:rPr lang="en-IN" dirty="0" smtClean="0"/>
              <a:t>3years </a:t>
            </a:r>
            <a:r>
              <a:rPr lang="en-IN" i="1" dirty="0" smtClean="0"/>
              <a:t>.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xmlns="" val="168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dirty="0"/>
              <a:t>VECTOR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R</a:t>
            </a:r>
            <a:r>
              <a:rPr lang="en-IN" dirty="0" smtClean="0"/>
              <a:t>esort </a:t>
            </a:r>
            <a:r>
              <a:rPr lang="en-IN" dirty="0"/>
              <a:t>to aerial </a:t>
            </a:r>
            <a:r>
              <a:rPr lang="en-IN" dirty="0" smtClean="0"/>
              <a:t>or ground </a:t>
            </a:r>
            <a:r>
              <a:rPr lang="en-IN" dirty="0"/>
              <a:t>fogging with ultra-low-volume (ULV) </a:t>
            </a:r>
            <a:r>
              <a:rPr lang="en-IN" dirty="0" smtClean="0"/>
              <a:t>insecticides (e.g</a:t>
            </a:r>
            <a:r>
              <a:rPr lang="en-IN" dirty="0"/>
              <a:t>., </a:t>
            </a:r>
            <a:r>
              <a:rPr lang="en-IN" dirty="0" err="1"/>
              <a:t>malathion</a:t>
            </a:r>
            <a:r>
              <a:rPr lang="en-IN" dirty="0"/>
              <a:t>, </a:t>
            </a:r>
            <a:r>
              <a:rPr lang="en-IN" dirty="0" err="1"/>
              <a:t>fenitrothion</a:t>
            </a:r>
            <a:r>
              <a:rPr lang="en-IN" dirty="0"/>
              <a:t>}. </a:t>
            </a:r>
            <a:endParaRPr lang="en-IN" dirty="0" smtClean="0"/>
          </a:p>
          <a:p>
            <a:pPr algn="just"/>
            <a:r>
              <a:rPr lang="en-IN" dirty="0" smtClean="0"/>
              <a:t>All </a:t>
            </a:r>
            <a:r>
              <a:rPr lang="en-IN" dirty="0"/>
              <a:t>the villages </a:t>
            </a:r>
            <a:r>
              <a:rPr lang="en-IN" dirty="0" smtClean="0"/>
              <a:t>reporting cases </a:t>
            </a:r>
            <a:r>
              <a:rPr lang="en-IN" dirty="0"/>
              <a:t>should be brought under indoor residual spray. </a:t>
            </a:r>
            <a:endParaRPr lang="en-IN" dirty="0" smtClean="0"/>
          </a:p>
          <a:p>
            <a:pPr algn="just"/>
            <a:r>
              <a:rPr lang="en-IN" dirty="0" smtClean="0"/>
              <a:t>The</a:t>
            </a:r>
            <a:r>
              <a:rPr lang="en-IN" dirty="0"/>
              <a:t> </a:t>
            </a:r>
            <a:r>
              <a:rPr lang="en-IN" dirty="0" smtClean="0"/>
              <a:t>spraying </a:t>
            </a:r>
            <a:r>
              <a:rPr lang="en-IN" dirty="0"/>
              <a:t>should cover the vegetation around the </a:t>
            </a:r>
            <a:r>
              <a:rPr lang="en-IN" dirty="0" smtClean="0"/>
              <a:t>houses, breeding </a:t>
            </a:r>
            <a:r>
              <a:rPr lang="en-IN" dirty="0"/>
              <a:t>sites and animal shelters in the affected villages.</a:t>
            </a:r>
          </a:p>
          <a:p>
            <a:pPr algn="just"/>
            <a:r>
              <a:rPr lang="en-IN" dirty="0"/>
              <a:t>Uninfected villages falling within 2 to 3 km radius of </a:t>
            </a:r>
            <a:r>
              <a:rPr lang="en-IN" dirty="0" smtClean="0"/>
              <a:t>the infected </a:t>
            </a:r>
            <a:r>
              <a:rPr lang="en-IN" dirty="0"/>
              <a:t>villages should also receive spraying as a </a:t>
            </a:r>
            <a:r>
              <a:rPr lang="en-IN" dirty="0" smtClean="0"/>
              <a:t>preventive measure.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Villages within the proximity of infected </a:t>
            </a:r>
            <a:r>
              <a:rPr lang="en-IN" dirty="0" smtClean="0"/>
              <a:t>villages should </a:t>
            </a:r>
            <a:r>
              <a:rPr lang="en-IN" dirty="0"/>
              <a:t>be kept under surveillance.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use of mosquito </a:t>
            </a:r>
            <a:r>
              <a:rPr lang="en-IN" dirty="0" smtClean="0"/>
              <a:t>nets should </a:t>
            </a:r>
            <a:r>
              <a:rPr lang="en-IN" dirty="0"/>
              <a:t>be advocated.</a:t>
            </a:r>
          </a:p>
        </p:txBody>
      </p:sp>
    </p:spTree>
    <p:extLst>
      <p:ext uri="{BB962C8B-B14F-4D97-AF65-F5344CB8AC3E}">
        <p14:creationId xmlns:p14="http://schemas.microsoft.com/office/powerpoint/2010/main" xmlns="" val="15181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Kyasanur</a:t>
            </a:r>
            <a:r>
              <a:rPr lang="en-US" dirty="0" smtClean="0"/>
              <a:t> Forest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yasanur fores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47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yasanur fores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94" y="0"/>
            <a:ext cx="91634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10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yasanur forest diseas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586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yasanur forest diseas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191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yasanur forest diseas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67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hropod-borne Viruses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21" y="-177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19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yasanur forest diseas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121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yasanur fores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50" y="0"/>
            <a:ext cx="9159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2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PREVENTION &amp;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N" dirty="0"/>
              <a:t>(a) </a:t>
            </a:r>
            <a:r>
              <a:rPr lang="en-IN" dirty="0">
                <a:solidFill>
                  <a:srgbClr val="FF0000"/>
                </a:solidFill>
              </a:rPr>
              <a:t>CONTROL OF TICKS </a:t>
            </a:r>
            <a:r>
              <a:rPr lang="en-IN" dirty="0"/>
              <a:t>: I</a:t>
            </a:r>
            <a:r>
              <a:rPr lang="en-IN" dirty="0" smtClean="0"/>
              <a:t>n </a:t>
            </a:r>
            <a:r>
              <a:rPr lang="en-IN" dirty="0"/>
              <a:t>forests, application can be made by </a:t>
            </a:r>
            <a:r>
              <a:rPr lang="en-IN" dirty="0" smtClean="0"/>
              <a:t>power equipment </a:t>
            </a:r>
            <a:r>
              <a:rPr lang="en-IN" dirty="0"/>
              <a:t>or by aircraft-mounted equipment to </a:t>
            </a:r>
            <a:r>
              <a:rPr lang="en-IN" dirty="0" smtClean="0"/>
              <a:t>dispense </a:t>
            </a:r>
            <a:r>
              <a:rPr lang="en-IN" dirty="0" err="1" smtClean="0"/>
              <a:t>carbaryl</a:t>
            </a:r>
            <a:r>
              <a:rPr lang="en-IN" dirty="0"/>
              <a:t>, </a:t>
            </a:r>
            <a:r>
              <a:rPr lang="en-IN" dirty="0" err="1"/>
              <a:t>fenthion</a:t>
            </a:r>
            <a:r>
              <a:rPr lang="en-IN" dirty="0"/>
              <a:t>, </a:t>
            </a:r>
            <a:r>
              <a:rPr lang="en-IN" dirty="0" err="1"/>
              <a:t>naled</a:t>
            </a:r>
            <a:r>
              <a:rPr lang="en-IN" dirty="0"/>
              <a:t> or </a:t>
            </a:r>
            <a:r>
              <a:rPr lang="en-IN" dirty="0" err="1"/>
              <a:t>propoxur</a:t>
            </a:r>
            <a:r>
              <a:rPr lang="en-IN" dirty="0"/>
              <a:t> at 2.24 kg of </a:t>
            </a:r>
            <a:r>
              <a:rPr lang="en-IN" dirty="0" smtClean="0"/>
              <a:t>active ingredient </a:t>
            </a:r>
            <a:r>
              <a:rPr lang="en-IN" dirty="0"/>
              <a:t>per hectare </a:t>
            </a:r>
            <a:r>
              <a:rPr lang="en-IN" i="1" dirty="0"/>
              <a:t>.</a:t>
            </a:r>
            <a:r>
              <a:rPr lang="en-IN" i="1" dirty="0" smtClean="0"/>
              <a:t> </a:t>
            </a:r>
            <a:r>
              <a:rPr lang="en-IN" dirty="0"/>
              <a:t>The spraying must be </a:t>
            </a:r>
            <a:r>
              <a:rPr lang="en-IN" dirty="0" smtClean="0"/>
              <a:t>carried out </a:t>
            </a:r>
            <a:r>
              <a:rPr lang="en-IN" dirty="0"/>
              <a:t>in "hot spots", i.e., in areas where monkey deaths </a:t>
            </a:r>
            <a:r>
              <a:rPr lang="en-IN" dirty="0" smtClean="0"/>
              <a:t>have been </a:t>
            </a:r>
            <a:r>
              <a:rPr lang="en-IN" dirty="0"/>
              <a:t>reported, within 50 metres around the spot of </a:t>
            </a:r>
            <a:r>
              <a:rPr lang="en-IN" dirty="0" smtClean="0"/>
              <a:t>the monkey </a:t>
            </a:r>
            <a:r>
              <a:rPr lang="en-IN" dirty="0"/>
              <a:t>deaths, besides the endemic </a:t>
            </a:r>
            <a:r>
              <a:rPr lang="en-IN" dirty="0" smtClean="0"/>
              <a:t>foci.</a:t>
            </a:r>
            <a:endParaRPr lang="en-IN" dirty="0"/>
          </a:p>
          <a:p>
            <a:pPr marL="0" indent="0" algn="just">
              <a:buNone/>
            </a:pPr>
            <a:r>
              <a:rPr lang="en-IN" dirty="0"/>
              <a:t>(b) </a:t>
            </a:r>
            <a:r>
              <a:rPr lang="en-IN" dirty="0">
                <a:solidFill>
                  <a:srgbClr val="FF0000"/>
                </a:solidFill>
              </a:rPr>
              <a:t>VACCINATION</a:t>
            </a:r>
            <a:r>
              <a:rPr lang="en-IN" dirty="0"/>
              <a:t> : The population at risk should </a:t>
            </a:r>
            <a:r>
              <a:rPr lang="en-IN" dirty="0" smtClean="0"/>
              <a:t>be immunized </a:t>
            </a:r>
            <a:r>
              <a:rPr lang="en-IN" dirty="0"/>
              <a:t>with killed KFD vaccine. </a:t>
            </a:r>
            <a:endParaRPr lang="en-IN" dirty="0" smtClean="0"/>
          </a:p>
          <a:p>
            <a:pPr marL="0" indent="0" algn="just">
              <a:buNone/>
            </a:pPr>
            <a:r>
              <a:rPr lang="en-IN" dirty="0" smtClean="0"/>
              <a:t>(</a:t>
            </a:r>
            <a:r>
              <a:rPr lang="en-IN" dirty="0"/>
              <a:t>c) </a:t>
            </a:r>
            <a:r>
              <a:rPr lang="en-IN" dirty="0" smtClean="0">
                <a:solidFill>
                  <a:srgbClr val="FF0000"/>
                </a:solidFill>
              </a:rPr>
              <a:t>PERSONAL PROTECTION </a:t>
            </a:r>
            <a:r>
              <a:rPr lang="en-IN" dirty="0"/>
              <a:t>: Protection of individuals exposed to the </a:t>
            </a:r>
            <a:r>
              <a:rPr lang="en-IN" dirty="0" smtClean="0"/>
              <a:t>risk of </a:t>
            </a:r>
            <a:r>
              <a:rPr lang="en-IN" dirty="0"/>
              <a:t>infection by adequate clothing and insect repellents </a:t>
            </a:r>
            <a:r>
              <a:rPr lang="en-IN" dirty="0" smtClean="0"/>
              <a:t>such as </a:t>
            </a:r>
            <a:r>
              <a:rPr lang="en-IN" dirty="0" err="1"/>
              <a:t>dimethylphthalate</a:t>
            </a:r>
            <a:r>
              <a:rPr lang="en-IN" dirty="0"/>
              <a:t> (DMP, DEET) should be </a:t>
            </a:r>
            <a:r>
              <a:rPr lang="en-IN" dirty="0" smtClean="0"/>
              <a:t>encouraged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2436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CHICKUNGUNYA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Problem Statement-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IN" dirty="0"/>
              <a:t>During 2006, there was a large outbreak of </a:t>
            </a:r>
            <a:r>
              <a:rPr lang="en-IN" dirty="0" err="1" smtClean="0"/>
              <a:t>chikungunya</a:t>
            </a:r>
            <a:r>
              <a:rPr lang="en-IN" dirty="0"/>
              <a:t> </a:t>
            </a:r>
            <a:r>
              <a:rPr lang="en-IN" dirty="0" smtClean="0"/>
              <a:t>in </a:t>
            </a:r>
            <a:r>
              <a:rPr lang="en-IN" dirty="0"/>
              <a:t>India, with 1.39 million officially reported cases </a:t>
            </a:r>
            <a:r>
              <a:rPr lang="en-IN" dirty="0" smtClean="0"/>
              <a:t>spread over </a:t>
            </a:r>
            <a:r>
              <a:rPr lang="en-IN" dirty="0"/>
              <a:t>16 states; attack rates were estimated at 45 per cent </a:t>
            </a:r>
            <a:r>
              <a:rPr lang="en-IN" dirty="0" smtClean="0"/>
              <a:t>in some areas</a:t>
            </a:r>
            <a:r>
              <a:rPr lang="en-IN" i="1" dirty="0" smtClean="0"/>
              <a:t>. </a:t>
            </a:r>
          </a:p>
          <a:p>
            <a:r>
              <a:rPr lang="en-IN" dirty="0" smtClean="0"/>
              <a:t>The </a:t>
            </a:r>
            <a:r>
              <a:rPr lang="en-IN" dirty="0"/>
              <a:t>outbreak was first noticed in </a:t>
            </a:r>
            <a:r>
              <a:rPr lang="en-IN" dirty="0" smtClean="0"/>
              <a:t>Andhra </a:t>
            </a:r>
            <a:r>
              <a:rPr lang="en-IN" dirty="0" err="1" smtClean="0"/>
              <a:t>pradesh</a:t>
            </a:r>
            <a:r>
              <a:rPr lang="en-IN" dirty="0" smtClean="0"/>
              <a:t> </a:t>
            </a:r>
            <a:r>
              <a:rPr lang="en-IN" dirty="0"/>
              <a:t>and it subsequently spread to Tamil </a:t>
            </a:r>
            <a:r>
              <a:rPr lang="en-IN" dirty="0" smtClean="0"/>
              <a:t>Nadu. Thereafter spread to other states. </a:t>
            </a:r>
          </a:p>
          <a:p>
            <a:r>
              <a:rPr lang="en-IN" dirty="0" smtClean="0"/>
              <a:t>During </a:t>
            </a:r>
            <a:r>
              <a:rPr lang="en-IN" dirty="0"/>
              <a:t>2013, 18,639 </a:t>
            </a:r>
            <a:r>
              <a:rPr lang="en-IN" dirty="0" smtClean="0"/>
              <a:t>cases were </a:t>
            </a:r>
            <a:r>
              <a:rPr lang="en-IN" dirty="0"/>
              <a:t>reported by the Government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1378428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2"/>
            <a:ext cx="9144000" cy="912628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/>
              <a:t>The incubation period of </a:t>
            </a:r>
            <a:r>
              <a:rPr lang="en-IN" dirty="0" err="1"/>
              <a:t>chikungunya</a:t>
            </a:r>
            <a:r>
              <a:rPr lang="en-IN" dirty="0"/>
              <a:t> fever is 4-7 </a:t>
            </a:r>
            <a:r>
              <a:rPr lang="en-IN" dirty="0" smtClean="0"/>
              <a:t>days, following </a:t>
            </a:r>
            <a:r>
              <a:rPr lang="en-IN" dirty="0"/>
              <a:t>which the disease has a sudden onset with </a:t>
            </a:r>
            <a:r>
              <a:rPr lang="en-IN" dirty="0" smtClean="0"/>
              <a:t>fever, chills, </a:t>
            </a:r>
            <a:r>
              <a:rPr lang="en-IN" dirty="0" err="1" smtClean="0"/>
              <a:t>cephalalgia</a:t>
            </a:r>
            <a:r>
              <a:rPr lang="en-IN" dirty="0"/>
              <a:t>, anorexia, lumbago and conjunctivitis.</a:t>
            </a:r>
          </a:p>
          <a:p>
            <a:pPr algn="just"/>
            <a:r>
              <a:rPr lang="en-IN" dirty="0" err="1"/>
              <a:t>Adenopathy</a:t>
            </a:r>
            <a:r>
              <a:rPr lang="en-IN" dirty="0"/>
              <a:t> is also common. </a:t>
            </a:r>
            <a:endParaRPr lang="en-IN" dirty="0" smtClean="0"/>
          </a:p>
          <a:p>
            <a:pPr algn="just"/>
            <a:r>
              <a:rPr lang="en-IN" dirty="0" smtClean="0"/>
              <a:t>60 </a:t>
            </a:r>
            <a:r>
              <a:rPr lang="en-IN" dirty="0"/>
              <a:t>to 80 per cent patients </a:t>
            </a:r>
            <a:r>
              <a:rPr lang="en-IN" dirty="0" smtClean="0"/>
              <a:t>have a </a:t>
            </a:r>
            <a:r>
              <a:rPr lang="en-IN" dirty="0" err="1"/>
              <a:t>morbilliform</a:t>
            </a:r>
            <a:r>
              <a:rPr lang="en-IN" dirty="0"/>
              <a:t> rash, occasionally with </a:t>
            </a:r>
            <a:r>
              <a:rPr lang="en-IN" dirty="0" err="1"/>
              <a:t>purpura</a:t>
            </a:r>
            <a:r>
              <a:rPr lang="en-IN" dirty="0"/>
              <a:t>, on the </a:t>
            </a:r>
            <a:r>
              <a:rPr lang="en-IN" dirty="0" smtClean="0"/>
              <a:t>trunk and </a:t>
            </a:r>
            <a:r>
              <a:rPr lang="en-IN" dirty="0"/>
              <a:t>limbs.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cutaneous eruption may recur every 3 to </a:t>
            </a:r>
            <a:r>
              <a:rPr lang="en-IN" dirty="0" smtClean="0"/>
              <a:t>7 days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Other </a:t>
            </a:r>
            <a:r>
              <a:rPr lang="en-IN" dirty="0"/>
              <a:t>symptoms are coffee-coloured </a:t>
            </a:r>
            <a:r>
              <a:rPr lang="en-IN" dirty="0" smtClean="0"/>
              <a:t>vomiting, epistaxis </a:t>
            </a:r>
            <a:r>
              <a:rPr lang="en-IN" dirty="0"/>
              <a:t>and </a:t>
            </a:r>
            <a:r>
              <a:rPr lang="en-IN" dirty="0" err="1"/>
              <a:t>petechiae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A prominent symptom, </a:t>
            </a:r>
            <a:r>
              <a:rPr lang="en-IN" dirty="0" smtClean="0"/>
              <a:t>seen especially </a:t>
            </a:r>
            <a:r>
              <a:rPr lang="en-IN" dirty="0"/>
              <a:t>in adult patients is </a:t>
            </a:r>
            <a:r>
              <a:rPr lang="en-IN" dirty="0" err="1"/>
              <a:t>arthropathy</a:t>
            </a:r>
            <a:r>
              <a:rPr lang="en-IN" dirty="0"/>
              <a:t>, from which </a:t>
            </a:r>
            <a:r>
              <a:rPr lang="en-IN" dirty="0" smtClean="0"/>
              <a:t>the disease </a:t>
            </a:r>
            <a:r>
              <a:rPr lang="en-IN" dirty="0"/>
              <a:t>gets its name. The </a:t>
            </a:r>
            <a:r>
              <a:rPr lang="en-IN" dirty="0" err="1"/>
              <a:t>arthropathy</a:t>
            </a:r>
            <a:r>
              <a:rPr lang="en-IN" dirty="0"/>
              <a:t> is manifested </a:t>
            </a:r>
            <a:r>
              <a:rPr lang="en-IN" dirty="0" smtClean="0"/>
              <a:t>by pain</a:t>
            </a:r>
            <a:r>
              <a:rPr lang="en-IN" dirty="0"/>
              <a:t>, swelling and stiffness, especially of </a:t>
            </a:r>
            <a:r>
              <a:rPr lang="en-IN" dirty="0" smtClean="0"/>
              <a:t>the </a:t>
            </a:r>
            <a:r>
              <a:rPr lang="en-IN" dirty="0" err="1" smtClean="0"/>
              <a:t>metacarpophalangeal</a:t>
            </a:r>
            <a:r>
              <a:rPr lang="en-IN" dirty="0"/>
              <a:t>, wrist, elbow, shoulder, knee, </a:t>
            </a:r>
            <a:r>
              <a:rPr lang="en-IN" dirty="0" smtClean="0"/>
              <a:t>ankle and </a:t>
            </a:r>
            <a:r>
              <a:rPr lang="en-IN" dirty="0"/>
              <a:t>metatarsal joints. </a:t>
            </a:r>
            <a:endParaRPr lang="en-IN" dirty="0" smtClean="0"/>
          </a:p>
          <a:p>
            <a:pPr algn="just"/>
            <a:r>
              <a:rPr lang="en-IN" dirty="0" smtClean="0"/>
              <a:t>It </a:t>
            </a:r>
            <a:r>
              <a:rPr lang="en-IN" dirty="0"/>
              <a:t>appears between 3rd and 5th </a:t>
            </a:r>
            <a:r>
              <a:rPr lang="en-IN" dirty="0" smtClean="0"/>
              <a:t>day after </a:t>
            </a:r>
            <a:r>
              <a:rPr lang="en-IN" dirty="0"/>
              <a:t>the onset of clinical symptoms, and it can persist </a:t>
            </a:r>
            <a:r>
              <a:rPr lang="en-IN" dirty="0" smtClean="0"/>
              <a:t>for many </a:t>
            </a:r>
            <a:r>
              <a:rPr lang="en-IN" dirty="0"/>
              <a:t>months and even years. </a:t>
            </a:r>
            <a:endParaRPr lang="en-IN" dirty="0" smtClean="0"/>
          </a:p>
          <a:p>
            <a:pPr algn="just"/>
            <a:r>
              <a:rPr lang="en-IN" dirty="0" smtClean="0"/>
              <a:t>No </a:t>
            </a:r>
            <a:r>
              <a:rPr lang="en-IN" dirty="0"/>
              <a:t>deaths have </a:t>
            </a:r>
            <a:r>
              <a:rPr lang="en-IN" dirty="0" smtClean="0"/>
              <a:t>been attributed </a:t>
            </a:r>
            <a:r>
              <a:rPr lang="en-IN" dirty="0"/>
              <a:t>to </a:t>
            </a:r>
            <a:r>
              <a:rPr lang="en-IN" dirty="0" err="1"/>
              <a:t>chikungunya</a:t>
            </a:r>
            <a:r>
              <a:rPr lang="en-IN" dirty="0"/>
              <a:t> fever</a:t>
            </a:r>
          </a:p>
        </p:txBody>
      </p:sp>
    </p:spTree>
    <p:extLst>
      <p:ext uri="{BB962C8B-B14F-4D97-AF65-F5344CB8AC3E}">
        <p14:creationId xmlns:p14="http://schemas.microsoft.com/office/powerpoint/2010/main" xmlns="" val="645404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hikunguny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Chikungunya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Chikungunya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200" name="Picture 8" descr="Chikungunya fe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428"/>
          <a:stretch/>
        </p:blipFill>
        <p:spPr bwMode="auto">
          <a:xfrm>
            <a:off x="0" y="7938"/>
            <a:ext cx="9144000" cy="62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1446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WEST NILE FEVER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/>
          </a:bodyPr>
          <a:lstStyle/>
          <a:p>
            <a:r>
              <a:rPr lang="en-IN" dirty="0"/>
              <a:t>An acute febrile illness caused by a group B </a:t>
            </a:r>
            <a:r>
              <a:rPr lang="en-IN" dirty="0" err="1"/>
              <a:t>arbovirus</a:t>
            </a:r>
            <a:r>
              <a:rPr lang="en-IN" dirty="0"/>
              <a:t>.</a:t>
            </a:r>
          </a:p>
          <a:p>
            <a:r>
              <a:rPr lang="en-IN" dirty="0"/>
              <a:t>The disease is endemic in Africa, the Middle East, </a:t>
            </a:r>
            <a:r>
              <a:rPr lang="en-IN" dirty="0" smtClean="0"/>
              <a:t>South West Asia </a:t>
            </a:r>
            <a:r>
              <a:rPr lang="en-IN" dirty="0"/>
              <a:t>and India, and transmitted by certain species </a:t>
            </a:r>
            <a:r>
              <a:rPr lang="en-IN" dirty="0" smtClean="0"/>
              <a:t>of </a:t>
            </a:r>
            <a:r>
              <a:rPr lang="en-IN" dirty="0" err="1" smtClean="0"/>
              <a:t>Culex</a:t>
            </a:r>
            <a:r>
              <a:rPr lang="en-IN" dirty="0" smtClean="0"/>
              <a:t> </a:t>
            </a:r>
            <a:r>
              <a:rPr lang="en-IN" dirty="0"/>
              <a:t>mosquitoes. </a:t>
            </a:r>
            <a:endParaRPr lang="en-IN" dirty="0" smtClean="0"/>
          </a:p>
          <a:p>
            <a:r>
              <a:rPr lang="en-IN" dirty="0" smtClean="0"/>
              <a:t>Clinically</a:t>
            </a:r>
            <a:r>
              <a:rPr lang="en-IN" dirty="0"/>
              <a:t>, it is manifested by a </a:t>
            </a:r>
            <a:r>
              <a:rPr lang="en-IN" dirty="0" smtClean="0"/>
              <a:t>sudden onset </a:t>
            </a:r>
            <a:r>
              <a:rPr lang="en-IN" dirty="0"/>
              <a:t>of fever, severe headache and malaise lasting </a:t>
            </a:r>
            <a:r>
              <a:rPr lang="en-IN" dirty="0" smtClean="0"/>
              <a:t>several days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/>
              <a:t>children, a </a:t>
            </a:r>
            <a:r>
              <a:rPr lang="en-IN" dirty="0" err="1"/>
              <a:t>maculopapular</a:t>
            </a:r>
            <a:r>
              <a:rPr lang="en-IN" dirty="0"/>
              <a:t> rash of short </a:t>
            </a:r>
            <a:r>
              <a:rPr lang="en-IN" dirty="0" smtClean="0"/>
              <a:t>duration may </a:t>
            </a:r>
            <a:r>
              <a:rPr lang="en-IN" dirty="0"/>
              <a:t>appear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In the aged, a fatal </a:t>
            </a:r>
            <a:r>
              <a:rPr lang="en-IN" dirty="0" err="1"/>
              <a:t>meningo</a:t>
            </a:r>
            <a:r>
              <a:rPr lang="en-IN" dirty="0"/>
              <a:t>-encephalitis </a:t>
            </a:r>
            <a:r>
              <a:rPr lang="en-IN" dirty="0" smtClean="0"/>
              <a:t>may be </a:t>
            </a:r>
            <a:r>
              <a:rPr lang="en-IN" dirty="0"/>
              <a:t>produced.</a:t>
            </a:r>
          </a:p>
        </p:txBody>
      </p:sp>
    </p:spTree>
    <p:extLst>
      <p:ext uri="{BB962C8B-B14F-4D97-AF65-F5344CB8AC3E}">
        <p14:creationId xmlns:p14="http://schemas.microsoft.com/office/powerpoint/2010/main" xmlns="" val="4142832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SAND FLY FEVER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IN" dirty="0" err="1"/>
              <a:t>Sandfly</a:t>
            </a:r>
            <a:r>
              <a:rPr lang="en-IN" dirty="0"/>
              <a:t> fever is known to occur in the arid regions </a:t>
            </a:r>
            <a:r>
              <a:rPr lang="en-IN" dirty="0" smtClean="0"/>
              <a:t>of West </a:t>
            </a:r>
            <a:r>
              <a:rPr lang="en-IN" dirty="0"/>
              <a:t>Pakistan and Middle East. Its occurrence in India </a:t>
            </a:r>
            <a:r>
              <a:rPr lang="en-IN" dirty="0" smtClean="0"/>
              <a:t>was thought </a:t>
            </a:r>
            <a:r>
              <a:rPr lang="en-IN" dirty="0"/>
              <a:t>to be </a:t>
            </a:r>
            <a:r>
              <a:rPr lang="en-IN" dirty="0" smtClean="0"/>
              <a:t>doubtful.</a:t>
            </a:r>
          </a:p>
          <a:p>
            <a:r>
              <a:rPr lang="en-IN" dirty="0" smtClean="0"/>
              <a:t> </a:t>
            </a:r>
            <a:r>
              <a:rPr lang="en-IN" dirty="0"/>
              <a:t>I</a:t>
            </a:r>
            <a:r>
              <a:rPr lang="en-IN" dirty="0" smtClean="0"/>
              <a:t>n </a:t>
            </a:r>
            <a:r>
              <a:rPr lang="en-IN" dirty="0"/>
              <a:t>1967, the </a:t>
            </a:r>
            <a:r>
              <a:rPr lang="en-IN" dirty="0" err="1"/>
              <a:t>sandfly</a:t>
            </a:r>
            <a:r>
              <a:rPr lang="en-IN" dirty="0"/>
              <a:t> </a:t>
            </a:r>
            <a:r>
              <a:rPr lang="en-IN" dirty="0" smtClean="0"/>
              <a:t>fever virus </a:t>
            </a:r>
            <a:r>
              <a:rPr lang="en-IN" dirty="0"/>
              <a:t>was isolated in Aurangabad (Maharashtra) from </a:t>
            </a:r>
            <a:r>
              <a:rPr lang="en-IN" dirty="0" smtClean="0"/>
              <a:t>febrile cases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virus was also isolated from </a:t>
            </a:r>
            <a:r>
              <a:rPr lang="en-IN" dirty="0" err="1" smtClean="0"/>
              <a:t>sandflies</a:t>
            </a:r>
            <a:r>
              <a:rPr lang="en-IN" i="1" dirty="0" smtClean="0"/>
              <a:t>. </a:t>
            </a:r>
          </a:p>
          <a:p>
            <a:r>
              <a:rPr lang="en-IN" dirty="0" smtClean="0"/>
              <a:t>The</a:t>
            </a:r>
            <a:r>
              <a:rPr lang="en-IN" dirty="0"/>
              <a:t> </a:t>
            </a:r>
            <a:r>
              <a:rPr lang="en-IN" dirty="0" smtClean="0"/>
              <a:t>control </a:t>
            </a:r>
            <a:r>
              <a:rPr lang="en-IN" dirty="0"/>
              <a:t>of </a:t>
            </a:r>
            <a:r>
              <a:rPr lang="en-IN" dirty="0" err="1"/>
              <a:t>sandfly</a:t>
            </a:r>
            <a:r>
              <a:rPr lang="en-IN" dirty="0"/>
              <a:t> fever is based on the control of </a:t>
            </a:r>
            <a:r>
              <a:rPr lang="en-IN" dirty="0" smtClean="0"/>
              <a:t>insect vector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1469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boviral disease and deng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83"/>
          <a:stretch/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843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/>
              <a:t>Arboviral</a:t>
            </a:r>
            <a:r>
              <a:rPr lang="en-US" dirty="0" smtClean="0"/>
              <a:t> 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Dengue syndrome</a:t>
            </a:r>
          </a:p>
          <a:p>
            <a:pPr marL="514350" indent="-514350">
              <a:buAutoNum type="arabicPeriod"/>
            </a:pPr>
            <a:r>
              <a:rPr lang="en-US" dirty="0" smtClean="0"/>
              <a:t>Japanese encephalitis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Kyasanur</a:t>
            </a:r>
            <a:r>
              <a:rPr lang="en-US" dirty="0" smtClean="0"/>
              <a:t> forest disease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Chickungunya</a:t>
            </a:r>
            <a:r>
              <a:rPr lang="en-US" dirty="0" smtClean="0"/>
              <a:t> fever</a:t>
            </a:r>
          </a:p>
          <a:p>
            <a:pPr marL="514350" indent="-514350">
              <a:buAutoNum type="arabicPeriod"/>
            </a:pPr>
            <a:r>
              <a:rPr lang="en-US" dirty="0" smtClean="0"/>
              <a:t>West </a:t>
            </a:r>
            <a:r>
              <a:rPr lang="en-US" dirty="0"/>
              <a:t>N</a:t>
            </a:r>
            <a:r>
              <a:rPr lang="en-US" dirty="0" smtClean="0"/>
              <a:t>ile fever</a:t>
            </a:r>
          </a:p>
          <a:p>
            <a:pPr marL="514350" indent="-514350">
              <a:buAutoNum type="arabicPeriod"/>
            </a:pPr>
            <a:r>
              <a:rPr lang="en-US" dirty="0" smtClean="0"/>
              <a:t>Sand fly fever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5698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IN" dirty="0"/>
              <a:t>The annual incidence of clinical disease varies </a:t>
            </a:r>
            <a:r>
              <a:rPr lang="en-IN" dirty="0" smtClean="0"/>
              <a:t>both across </a:t>
            </a:r>
            <a:r>
              <a:rPr lang="en-IN" dirty="0"/>
              <a:t>and within countries, ranging from &lt; 10 to &gt; 100 </a:t>
            </a:r>
            <a:r>
              <a:rPr lang="en-IN" dirty="0" smtClean="0"/>
              <a:t>per 100,000 </a:t>
            </a:r>
            <a:r>
              <a:rPr lang="en-IN" dirty="0"/>
              <a:t>population.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recent estimate puts nearly </a:t>
            </a:r>
            <a:r>
              <a:rPr lang="en-IN" dirty="0" smtClean="0"/>
              <a:t>68,000 clinical </a:t>
            </a:r>
            <a:r>
              <a:rPr lang="en-IN" dirty="0"/>
              <a:t>cases of JE globally each year, with </a:t>
            </a:r>
            <a:r>
              <a:rPr lang="en-IN" dirty="0" err="1"/>
              <a:t>upto</a:t>
            </a:r>
            <a:r>
              <a:rPr lang="en-IN" dirty="0"/>
              <a:t> </a:t>
            </a:r>
            <a:r>
              <a:rPr lang="en-IN" dirty="0" smtClean="0"/>
              <a:t>20,400 deaths </a:t>
            </a:r>
            <a:r>
              <a:rPr lang="en-IN" dirty="0"/>
              <a:t>due to </a:t>
            </a:r>
            <a:r>
              <a:rPr lang="en-IN" dirty="0" smtClean="0"/>
              <a:t>JE</a:t>
            </a:r>
            <a:r>
              <a:rPr lang="en-IN" i="1" dirty="0" smtClean="0"/>
              <a:t>. </a:t>
            </a:r>
          </a:p>
          <a:p>
            <a:r>
              <a:rPr lang="en-IN" dirty="0" smtClean="0"/>
              <a:t>The </a:t>
            </a:r>
            <a:r>
              <a:rPr lang="en-IN" dirty="0"/>
              <a:t>vast majority of cases </a:t>
            </a:r>
            <a:r>
              <a:rPr lang="en-IN" dirty="0" smtClean="0"/>
              <a:t>occur among </a:t>
            </a:r>
            <a:r>
              <a:rPr lang="en-IN" dirty="0"/>
              <a:t>children less than 15 years of age. </a:t>
            </a:r>
            <a:endParaRPr lang="en-IN" dirty="0" smtClean="0"/>
          </a:p>
          <a:p>
            <a:r>
              <a:rPr lang="en-IN" dirty="0" smtClean="0"/>
              <a:t>Nearly </a:t>
            </a:r>
            <a:r>
              <a:rPr lang="en-IN" dirty="0"/>
              <a:t>10 per </a:t>
            </a:r>
            <a:r>
              <a:rPr lang="en-IN" dirty="0" smtClean="0"/>
              <a:t>cent of </a:t>
            </a:r>
            <a:r>
              <a:rPr lang="en-IN" dirty="0"/>
              <a:t>cases are among those above 60 years, perhaps </a:t>
            </a:r>
            <a:r>
              <a:rPr lang="en-IN" dirty="0" smtClean="0"/>
              <a:t>reflecting waning </a:t>
            </a:r>
            <a:r>
              <a:rPr lang="en-IN" dirty="0"/>
              <a:t>protective immunity.</a:t>
            </a:r>
          </a:p>
        </p:txBody>
      </p:sp>
    </p:spTree>
    <p:extLst>
      <p:ext uri="{BB962C8B-B14F-4D97-AF65-F5344CB8AC3E}">
        <p14:creationId xmlns:p14="http://schemas.microsoft.com/office/powerpoint/2010/main" xmlns="" val="325034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Problem in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IN" dirty="0"/>
              <a:t>Recognition of JE, based on serological surveys, was </a:t>
            </a:r>
            <a:r>
              <a:rPr lang="en-IN" dirty="0" smtClean="0"/>
              <a:t>first made </a:t>
            </a:r>
            <a:r>
              <a:rPr lang="en-IN" dirty="0"/>
              <a:t>in </a:t>
            </a:r>
            <a:r>
              <a:rPr lang="en-IN" dirty="0">
                <a:solidFill>
                  <a:srgbClr val="FF0000"/>
                </a:solidFill>
              </a:rPr>
              <a:t>1955 in Tamil Nadu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disease is endemic </a:t>
            </a:r>
            <a:r>
              <a:rPr lang="en-IN" dirty="0" smtClean="0"/>
              <a:t>in </a:t>
            </a:r>
            <a:r>
              <a:rPr lang="sv-SE" dirty="0" smtClean="0">
                <a:solidFill>
                  <a:srgbClr val="FF0000"/>
                </a:solidFill>
              </a:rPr>
              <a:t>18 states </a:t>
            </a:r>
            <a:r>
              <a:rPr lang="en-IN" dirty="0" smtClean="0"/>
              <a:t>and </a:t>
            </a:r>
            <a:r>
              <a:rPr lang="en-IN" dirty="0"/>
              <a:t>contribute about 80 per cent of cases and deaths. </a:t>
            </a:r>
            <a:endParaRPr lang="en-IN" dirty="0" smtClean="0"/>
          </a:p>
          <a:p>
            <a:r>
              <a:rPr lang="en-IN" dirty="0" smtClean="0"/>
              <a:t>In</a:t>
            </a:r>
            <a:r>
              <a:rPr lang="en-IN" dirty="0"/>
              <a:t> </a:t>
            </a:r>
            <a:r>
              <a:rPr lang="en-IN" dirty="0" smtClean="0"/>
              <a:t>India </a:t>
            </a:r>
            <a:r>
              <a:rPr lang="en-IN" dirty="0"/>
              <a:t>about </a:t>
            </a:r>
            <a:r>
              <a:rPr lang="en-IN" dirty="0">
                <a:solidFill>
                  <a:srgbClr val="FF0000"/>
                </a:solidFill>
              </a:rPr>
              <a:t>375 million </a:t>
            </a:r>
            <a:r>
              <a:rPr lang="en-IN" dirty="0"/>
              <a:t>population is at risk. </a:t>
            </a:r>
            <a:endParaRPr lang="en-IN" dirty="0" smtClean="0"/>
          </a:p>
          <a:p>
            <a:r>
              <a:rPr lang="en-IN" dirty="0" smtClean="0"/>
              <a:t>During 2013, </a:t>
            </a:r>
            <a:r>
              <a:rPr lang="en-IN" dirty="0" smtClean="0">
                <a:solidFill>
                  <a:srgbClr val="FF0000"/>
                </a:solidFill>
              </a:rPr>
              <a:t>7,825 </a:t>
            </a:r>
            <a:r>
              <a:rPr lang="en-IN" dirty="0">
                <a:solidFill>
                  <a:srgbClr val="FF0000"/>
                </a:solidFill>
              </a:rPr>
              <a:t>cases </a:t>
            </a:r>
            <a:r>
              <a:rPr lang="en-IN" dirty="0"/>
              <a:t>and </a:t>
            </a:r>
            <a:r>
              <a:rPr lang="en-IN" dirty="0">
                <a:solidFill>
                  <a:srgbClr val="FF0000"/>
                </a:solidFill>
              </a:rPr>
              <a:t>1,273 deaths </a:t>
            </a:r>
            <a:r>
              <a:rPr lang="en-IN" dirty="0"/>
              <a:t>were reported</a:t>
            </a:r>
          </a:p>
        </p:txBody>
      </p:sp>
    </p:spTree>
    <p:extLst>
      <p:ext uri="{BB962C8B-B14F-4D97-AF65-F5344CB8AC3E}">
        <p14:creationId xmlns:p14="http://schemas.microsoft.com/office/powerpoint/2010/main" xmlns="" val="392910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panese encephalitis_6th batch_NAIHS_Devlop Shresth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544"/>
          <a:stretch/>
        </p:blipFill>
        <p:spPr bwMode="auto">
          <a:xfrm>
            <a:off x="304800" y="228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apanese Encepha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58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apanese Encepha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76" y="0"/>
            <a:ext cx="871552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43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12153869</TotalTime>
  <Words>1118</Words>
  <Application>Microsoft Office PowerPoint</Application>
  <PresentationFormat>On-screen Show (4:3)</PresentationFormat>
  <Paragraphs>74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ARBOVIRAL DISEASES</vt:lpstr>
      <vt:lpstr>Slide 2</vt:lpstr>
      <vt:lpstr>Slide 3</vt:lpstr>
      <vt:lpstr>Arboviral  Disease</vt:lpstr>
      <vt:lpstr>PROBLEM STATEMENT</vt:lpstr>
      <vt:lpstr>Problem in India</vt:lpstr>
      <vt:lpstr>Slide 7</vt:lpstr>
      <vt:lpstr>Slide 8</vt:lpstr>
      <vt:lpstr>Slide 9</vt:lpstr>
      <vt:lpstr>Laboratory Diagnosis</vt:lpstr>
      <vt:lpstr>Vaccination</vt:lpstr>
      <vt:lpstr>Slide 12</vt:lpstr>
      <vt:lpstr>VECTOR CONTROL</vt:lpstr>
      <vt:lpstr>Kyasanur Forest Disease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PREVENTION &amp; CONTROL</vt:lpstr>
      <vt:lpstr>CHICKUNGUNYA</vt:lpstr>
      <vt:lpstr>Problem Statement- India</vt:lpstr>
      <vt:lpstr>CLINICAL FEATURES</vt:lpstr>
      <vt:lpstr>Slide 26</vt:lpstr>
      <vt:lpstr>WEST NILE FEVER</vt:lpstr>
      <vt:lpstr>SAND FLY FEVER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ARBOVIRAL DISEASES</dc:title>
  <dc:creator>Ajith.V.S.</dc:creator>
  <cp:lastModifiedBy>Dept. Of CM</cp:lastModifiedBy>
  <cp:revision>55</cp:revision>
  <dcterms:created xsi:type="dcterms:W3CDTF">2006-08-16T00:00:00Z</dcterms:created>
  <dcterms:modified xsi:type="dcterms:W3CDTF">2020-11-05T05:42:03Z</dcterms:modified>
</cp:coreProperties>
</file>